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hjih6XiYysgAX30ij+AW+1isDU0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l="45533" t="14692" r="35266" b="38865"/>
          <a:stretch/>
        </p:blipFill>
        <p:spPr>
          <a:xfrm>
            <a:off x="9752369" y="182881"/>
            <a:ext cx="2101580" cy="4438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" descr="Seremi de Salud Ñubl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211" y="274056"/>
            <a:ext cx="2352357" cy="221002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4034665" y="2161310"/>
            <a:ext cx="4954385" cy="2185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0" i="0" u="none" strike="noStrike" cap="none">
                <a:solidFill>
                  <a:schemeClr val="accent1"/>
                </a:solidFill>
                <a:latin typeface="Algerian"/>
                <a:ea typeface="Algerian"/>
                <a:cs typeface="Algerian"/>
                <a:sym typeface="Algerian"/>
              </a:rPr>
              <a:t>Norma Técnica Nº 169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 i="0" u="none" strike="noStrike" cap="none">
                <a:solidFill>
                  <a:srgbClr val="2F5496"/>
                </a:solidFill>
                <a:latin typeface="Arial Rounded"/>
                <a:ea typeface="Arial Rounded"/>
                <a:cs typeface="Arial Rounded"/>
                <a:sym typeface="Arial Rounded"/>
              </a:rPr>
              <a:t>“Vacunación Antirrábica en Humanos”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1" i="0" u="none" strike="noStrike" cap="none">
                <a:solidFill>
                  <a:srgbClr val="2F5496"/>
                </a:solidFill>
                <a:latin typeface="Arial Rounded"/>
                <a:ea typeface="Arial Rounded"/>
                <a:cs typeface="Arial Rounded"/>
                <a:sym typeface="Arial Rounded"/>
              </a:rPr>
              <a:t>Resolución exenta Nº 614, 03 de julio 2014</a:t>
            </a:r>
            <a:endParaRPr sz="1800" b="1" i="0" u="none" strike="noStrike" cap="none">
              <a:solidFill>
                <a:srgbClr val="2F5496"/>
              </a:solidFill>
              <a:latin typeface="Arial Rounded"/>
              <a:ea typeface="Arial Rounded"/>
              <a:cs typeface="Arial Rounded"/>
              <a:sym typeface="Arial Rounde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10"/>
          <p:cNvPicPr preferRelativeResize="0"/>
          <p:nvPr/>
        </p:nvPicPr>
        <p:blipFill rotWithShape="1">
          <a:blip r:embed="rId3">
            <a:alphaModFix/>
          </a:blip>
          <a:srcRect l="8934" t="11632" r="27362" b="54444"/>
          <a:stretch/>
        </p:blipFill>
        <p:spPr>
          <a:xfrm>
            <a:off x="714680" y="1421476"/>
            <a:ext cx="10598942" cy="2900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7492" y="177685"/>
            <a:ext cx="1078923" cy="10789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11"/>
          <p:cNvPicPr preferRelativeResize="0"/>
          <p:nvPr/>
        </p:nvPicPr>
        <p:blipFill rotWithShape="1">
          <a:blip r:embed="rId3">
            <a:alphaModFix/>
          </a:blip>
          <a:srcRect l="10326" t="52891" r="28105" b="5718"/>
          <a:stretch/>
        </p:blipFill>
        <p:spPr>
          <a:xfrm>
            <a:off x="987816" y="1237673"/>
            <a:ext cx="9070584" cy="377490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154" name="Google Shape;154;p11"/>
          <p:cNvSpPr txBox="1"/>
          <p:nvPr/>
        </p:nvSpPr>
        <p:spPr>
          <a:xfrm>
            <a:off x="2842953" y="523702"/>
            <a:ext cx="46052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1">
                <a:solidFill>
                  <a:srgbClr val="8DA9DB"/>
                </a:solidFill>
                <a:latin typeface="Calibri"/>
                <a:ea typeface="Calibri"/>
                <a:cs typeface="Calibri"/>
                <a:sym typeface="Calibri"/>
              </a:rPr>
              <a:t>USO DE INMUNOGLOBULINA</a:t>
            </a:r>
            <a:endParaRPr sz="2400" b="1">
              <a:solidFill>
                <a:srgbClr val="8DA9D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1"/>
          <p:cNvSpPr txBox="1"/>
          <p:nvPr/>
        </p:nvSpPr>
        <p:spPr>
          <a:xfrm>
            <a:off x="1263534" y="1579417"/>
            <a:ext cx="266008" cy="4488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0567" y="254335"/>
            <a:ext cx="1024902" cy="1024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12"/>
          <p:cNvPicPr preferRelativeResize="0"/>
          <p:nvPr/>
        </p:nvPicPr>
        <p:blipFill rotWithShape="1">
          <a:blip r:embed="rId3">
            <a:alphaModFix/>
          </a:blip>
          <a:srcRect l="1" r="-731" b="61403"/>
          <a:stretch/>
        </p:blipFill>
        <p:spPr>
          <a:xfrm>
            <a:off x="1004368" y="313927"/>
            <a:ext cx="7140630" cy="1539033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2"/>
          <p:cNvSpPr txBox="1"/>
          <p:nvPr/>
        </p:nvSpPr>
        <p:spPr>
          <a:xfrm>
            <a:off x="1537855" y="2169621"/>
            <a:ext cx="7032567" cy="2492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La administración de inmunoglobulina  es solo una vez, preferentemente  en forma simultanea con vacuna antirrábica  y como máximo de hasta 7 días después de la primera dosis de la vacuna antirrábica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rgbClr val="222A35"/>
                </a:solidFill>
                <a:latin typeface="Calibri"/>
                <a:ea typeface="Calibri"/>
                <a:cs typeface="Calibri"/>
                <a:sym typeface="Calibri"/>
              </a:rPr>
              <a:t>Dosis : 20UI/Kg de peso corporal</a:t>
            </a:r>
            <a:endParaRPr sz="2000">
              <a:solidFill>
                <a:srgbClr val="222A3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" name="Google Shape;163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91069" y="387952"/>
            <a:ext cx="1842907" cy="1390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8105" y="138904"/>
            <a:ext cx="944534" cy="944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13"/>
          <p:cNvPicPr preferRelativeResize="0"/>
          <p:nvPr/>
        </p:nvPicPr>
        <p:blipFill rotWithShape="1">
          <a:blip r:embed="rId3">
            <a:alphaModFix/>
          </a:blip>
          <a:srcRect l="10020" t="12090" r="29590" b="14037"/>
          <a:stretch/>
        </p:blipFill>
        <p:spPr>
          <a:xfrm>
            <a:off x="1388226" y="473824"/>
            <a:ext cx="9626138" cy="6178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6299" y="473824"/>
            <a:ext cx="1011035" cy="10110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14"/>
          <p:cNvPicPr preferRelativeResize="0"/>
          <p:nvPr/>
        </p:nvPicPr>
        <p:blipFill rotWithShape="1">
          <a:blip r:embed="rId3">
            <a:alphaModFix/>
          </a:blip>
          <a:srcRect l="9120" t="11737" r="28867" b="3826"/>
          <a:stretch/>
        </p:blipFill>
        <p:spPr>
          <a:xfrm>
            <a:off x="1454728" y="175494"/>
            <a:ext cx="8670174" cy="6546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1238" y="388383"/>
            <a:ext cx="767086" cy="7670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15"/>
          <p:cNvPicPr preferRelativeResize="0"/>
          <p:nvPr/>
        </p:nvPicPr>
        <p:blipFill rotWithShape="1">
          <a:blip r:embed="rId3">
            <a:alphaModFix/>
          </a:blip>
          <a:srcRect l="36250" t="17901" r="22288" b="18768"/>
          <a:stretch/>
        </p:blipFill>
        <p:spPr>
          <a:xfrm>
            <a:off x="1461655" y="256595"/>
            <a:ext cx="7097684" cy="609810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5"/>
          <p:cNvSpPr txBox="1"/>
          <p:nvPr/>
        </p:nvSpPr>
        <p:spPr>
          <a:xfrm>
            <a:off x="6932816" y="1886988"/>
            <a:ext cx="1197032" cy="38472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Murciélagos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(COSIDERAR RABIOSO)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5"/>
          <p:cNvSpPr txBox="1"/>
          <p:nvPr/>
        </p:nvSpPr>
        <p:spPr>
          <a:xfrm>
            <a:off x="6812972" y="2618027"/>
            <a:ext cx="773084" cy="40011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Vacuna antirrábica</a:t>
            </a:r>
            <a:endParaRPr sz="1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15"/>
          <p:cNvSpPr txBox="1"/>
          <p:nvPr/>
        </p:nvSpPr>
        <p:spPr>
          <a:xfrm>
            <a:off x="6724996" y="4164676"/>
            <a:ext cx="914400" cy="70788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Suspender  TTO  si examen de laboratorio de rabia del ISP ES negativo</a:t>
            </a:r>
            <a:endParaRPr sz="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15"/>
          <p:cNvSpPr txBox="1"/>
          <p:nvPr/>
        </p:nvSpPr>
        <p:spPr>
          <a:xfrm>
            <a:off x="6700057" y="3167149"/>
            <a:ext cx="939337" cy="74690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15"/>
          <p:cNvSpPr txBox="1"/>
          <p:nvPr/>
        </p:nvSpPr>
        <p:spPr>
          <a:xfrm>
            <a:off x="6641869" y="5087389"/>
            <a:ext cx="997527" cy="83958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15"/>
          <p:cNvSpPr txBox="1"/>
          <p:nvPr/>
        </p:nvSpPr>
        <p:spPr>
          <a:xfrm>
            <a:off x="6799812" y="4971011"/>
            <a:ext cx="786244" cy="3693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15"/>
          <p:cNvSpPr txBox="1"/>
          <p:nvPr/>
        </p:nvSpPr>
        <p:spPr>
          <a:xfrm>
            <a:off x="6932816" y="3167149"/>
            <a:ext cx="207817" cy="3693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1" name="Google Shape;191;p15"/>
          <p:cNvCxnSpPr/>
          <p:nvPr/>
        </p:nvCxnSpPr>
        <p:spPr>
          <a:xfrm>
            <a:off x="7119851" y="3167149"/>
            <a:ext cx="20781" cy="822009"/>
          </a:xfrm>
          <a:prstGeom prst="straightConnector1">
            <a:avLst/>
          </a:prstGeom>
          <a:noFill/>
          <a:ln w="15875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cxnSp>
      <p:sp>
        <p:nvSpPr>
          <p:cNvPr id="192" name="Google Shape;192;p15"/>
          <p:cNvSpPr txBox="1"/>
          <p:nvPr/>
        </p:nvSpPr>
        <p:spPr>
          <a:xfrm>
            <a:off x="7639395" y="2700914"/>
            <a:ext cx="831274" cy="20005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7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Inmunoglobulina</a:t>
            </a:r>
            <a:endParaRPr sz="7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15"/>
          <p:cNvSpPr txBox="1"/>
          <p:nvPr/>
        </p:nvSpPr>
        <p:spPr>
          <a:xfrm>
            <a:off x="7643551" y="3305648"/>
            <a:ext cx="754725" cy="584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Mordedura, contacto y/o presencia en la habitación</a:t>
            </a:r>
            <a:endParaRPr sz="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4" name="Google Shape;194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5883" y="412132"/>
            <a:ext cx="881149" cy="881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6"/>
          <p:cNvSpPr txBox="1"/>
          <p:nvPr/>
        </p:nvSpPr>
        <p:spPr>
          <a:xfrm>
            <a:off x="3873731" y="2975957"/>
            <a:ext cx="550302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>
                <a:solidFill>
                  <a:srgbClr val="2E75B5"/>
                </a:solidFill>
                <a:latin typeface="Calibri"/>
                <a:ea typeface="Calibri"/>
                <a:cs typeface="Calibri"/>
                <a:sym typeface="Calibri"/>
              </a:rPr>
              <a:t>Muchas Gracias!!</a:t>
            </a:r>
            <a:endParaRPr sz="3200">
              <a:solidFill>
                <a:srgbClr val="2E75B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0" name="Google Shape;20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8066" y="501881"/>
            <a:ext cx="1714500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"/>
          <p:cNvPicPr preferRelativeResize="0"/>
          <p:nvPr/>
        </p:nvPicPr>
        <p:blipFill rotWithShape="1">
          <a:blip r:embed="rId3">
            <a:alphaModFix/>
          </a:blip>
          <a:srcRect l="8676" t="12771" r="28737" b="4534"/>
          <a:stretch/>
        </p:blipFill>
        <p:spPr>
          <a:xfrm>
            <a:off x="1073889" y="308344"/>
            <a:ext cx="9112102" cy="640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1361" y="308344"/>
            <a:ext cx="844781" cy="8447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3"/>
          <p:cNvPicPr preferRelativeResize="0"/>
          <p:nvPr/>
        </p:nvPicPr>
        <p:blipFill rotWithShape="1">
          <a:blip r:embed="rId3">
            <a:alphaModFix/>
          </a:blip>
          <a:srcRect l="11609" t="12325" r="29322" b="3952"/>
          <a:stretch/>
        </p:blipFill>
        <p:spPr>
          <a:xfrm>
            <a:off x="1290950" y="233915"/>
            <a:ext cx="9458566" cy="6624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485" y="233915"/>
            <a:ext cx="871104" cy="871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ES"/>
              <a:t>Vacunación Antirrábica </a:t>
            </a:r>
            <a:endParaRPr/>
          </a:p>
        </p:txBody>
      </p:sp>
      <p:sp>
        <p:nvSpPr>
          <p:cNvPr id="104" name="Google Shape;104;p4"/>
          <p:cNvSpPr/>
          <p:nvPr/>
        </p:nvSpPr>
        <p:spPr>
          <a:xfrm>
            <a:off x="1403607" y="1935125"/>
            <a:ext cx="2711192" cy="104199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 exposición </a:t>
            </a:r>
            <a:endParaRPr sz="2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4"/>
          <p:cNvSpPr/>
          <p:nvPr/>
        </p:nvSpPr>
        <p:spPr>
          <a:xfrm>
            <a:off x="7506587" y="1935125"/>
            <a:ext cx="2562446" cy="104199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Post exposición 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p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37904" y="3809390"/>
            <a:ext cx="2976895" cy="2208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81826" y="3732844"/>
            <a:ext cx="3448714" cy="2005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2626" y="431435"/>
            <a:ext cx="920981" cy="9209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DA9DB"/>
              </a:buClr>
              <a:buSzPts val="4400"/>
              <a:buFont typeface="Calibri"/>
              <a:buNone/>
            </a:pPr>
            <a:r>
              <a:rPr lang="es-ES" b="1">
                <a:solidFill>
                  <a:srgbClr val="8DA9DB"/>
                </a:solidFill>
              </a:rPr>
              <a:t>¿Cuándo vacunar post-exposición ?</a:t>
            </a:r>
            <a:endParaRPr b="1">
              <a:solidFill>
                <a:srgbClr val="8DA9DB"/>
              </a:solidFill>
            </a:endParaRPr>
          </a:p>
        </p:txBody>
      </p:sp>
      <p:sp>
        <p:nvSpPr>
          <p:cNvPr id="114" name="Google Shape;114;p5"/>
          <p:cNvSpPr txBox="1">
            <a:spLocks noGrp="1"/>
          </p:cNvSpPr>
          <p:nvPr>
            <p:ph type="body" idx="1"/>
          </p:nvPr>
        </p:nvSpPr>
        <p:spPr>
          <a:xfrm>
            <a:off x="680258" y="1690688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DA9DB"/>
              </a:buClr>
              <a:buSzPts val="2800"/>
              <a:buNone/>
            </a:pPr>
            <a:r>
              <a:rPr lang="es-ES">
                <a:solidFill>
                  <a:srgbClr val="8DA9DB"/>
                </a:solidFill>
              </a:rPr>
              <a:t>Si usuario cumple uno o más de los siguientes criterios: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 Persona mordida, rasguñada o lamida en piel lesionada y/o mucosa por un animal sospechoso o diagnosticado rabioso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Persona mordida por un animal</a:t>
            </a:r>
            <a:r>
              <a:rPr lang="es-ES" b="1"/>
              <a:t> desconocido </a:t>
            </a:r>
            <a:r>
              <a:rPr lang="es-ES"/>
              <a:t>o que muera posterior a la mordedura.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Persona mordida por un animal mamífero silvestre  o no domesticado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S"/>
              <a:t>Persona mordida o que haya estado en contacto con murciélago.</a:t>
            </a:r>
            <a:endParaRPr/>
          </a:p>
        </p:txBody>
      </p:sp>
      <p:pic>
        <p:nvPicPr>
          <p:cNvPr id="115" name="Google Shape;115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34641" y="5440986"/>
            <a:ext cx="1787236" cy="980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5"/>
          <p:cNvPicPr preferRelativeResize="0"/>
          <p:nvPr/>
        </p:nvPicPr>
        <p:blipFill rotWithShape="1">
          <a:blip r:embed="rId4">
            <a:alphaModFix/>
          </a:blip>
          <a:srcRect l="22856" t="41794" r="35581" b="10765"/>
          <a:stretch/>
        </p:blipFill>
        <p:spPr>
          <a:xfrm>
            <a:off x="7971904" y="5328458"/>
            <a:ext cx="1371601" cy="986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5364" y="548718"/>
            <a:ext cx="887730" cy="8877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6"/>
          <p:cNvPicPr preferRelativeResize="0"/>
          <p:nvPr/>
        </p:nvPicPr>
        <p:blipFill rotWithShape="1">
          <a:blip r:embed="rId3">
            <a:alphaModFix/>
          </a:blip>
          <a:srcRect l="9633" t="12532" r="30948" b="4160"/>
          <a:stretch/>
        </p:blipFill>
        <p:spPr>
          <a:xfrm>
            <a:off x="997527" y="442702"/>
            <a:ext cx="9601200" cy="5986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7684" y="277437"/>
            <a:ext cx="819843" cy="8198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20735" y="584969"/>
            <a:ext cx="8229599" cy="5688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8110" y="584969"/>
            <a:ext cx="887730" cy="8877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8"/>
          <p:cNvPicPr preferRelativeResize="0"/>
          <p:nvPr/>
        </p:nvPicPr>
        <p:blipFill rotWithShape="1">
          <a:blip r:embed="rId3">
            <a:alphaModFix/>
          </a:blip>
          <a:srcRect l="8704" t="11481" r="27580" b="3579"/>
          <a:stretch/>
        </p:blipFill>
        <p:spPr>
          <a:xfrm>
            <a:off x="1363134" y="501754"/>
            <a:ext cx="8686800" cy="5890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2800" y="319001"/>
            <a:ext cx="779665" cy="7796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9"/>
          <p:cNvPicPr preferRelativeResize="0"/>
          <p:nvPr/>
        </p:nvPicPr>
        <p:blipFill rotWithShape="1">
          <a:blip r:embed="rId3">
            <a:alphaModFix/>
          </a:blip>
          <a:srcRect l="9027" t="11645" r="27516" b="26160"/>
          <a:stretch/>
        </p:blipFill>
        <p:spPr>
          <a:xfrm>
            <a:off x="938718" y="721302"/>
            <a:ext cx="10328652" cy="589372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9"/>
          <p:cNvSpPr txBox="1"/>
          <p:nvPr/>
        </p:nvSpPr>
        <p:spPr>
          <a:xfrm>
            <a:off x="4139738" y="3981796"/>
            <a:ext cx="157942" cy="3693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2" name="Google Shape;142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7986" y="177685"/>
            <a:ext cx="937607" cy="9376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Office PowerPoint</Application>
  <PresentationFormat>Panorámica</PresentationFormat>
  <Paragraphs>29</Paragraphs>
  <Slides>16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Algerian</vt:lpstr>
      <vt:lpstr>Arial</vt:lpstr>
      <vt:lpstr>Arial Rounded</vt:lpstr>
      <vt:lpstr>Calibri</vt:lpstr>
      <vt:lpstr>Tema de Office</vt:lpstr>
      <vt:lpstr>Presentación de PowerPoint</vt:lpstr>
      <vt:lpstr>Presentación de PowerPoint</vt:lpstr>
      <vt:lpstr>Presentación de PowerPoint</vt:lpstr>
      <vt:lpstr>Vacunación Antirrábica </vt:lpstr>
      <vt:lpstr>¿Cuándo vacunar post-exposición 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Marlyn Polanco</dc:creator>
  <cp:lastModifiedBy>CRECIC</cp:lastModifiedBy>
  <cp:revision>1</cp:revision>
  <dcterms:created xsi:type="dcterms:W3CDTF">2021-09-01T20:09:30Z</dcterms:created>
  <dcterms:modified xsi:type="dcterms:W3CDTF">2024-03-04T15:57:08Z</dcterms:modified>
</cp:coreProperties>
</file>